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52" r:id="rId1"/>
  </p:sldMasterIdLst>
  <p:notesMasterIdLst>
    <p:notesMasterId r:id="rId13"/>
  </p:notesMasterIdLst>
  <p:handoutMasterIdLst>
    <p:handoutMasterId r:id="rId14"/>
  </p:handoutMasterIdLst>
  <p:sldIdLst>
    <p:sldId id="261" r:id="rId2"/>
    <p:sldId id="373" r:id="rId3"/>
    <p:sldId id="374" r:id="rId4"/>
    <p:sldId id="383" r:id="rId5"/>
    <p:sldId id="381" r:id="rId6"/>
    <p:sldId id="378" r:id="rId7"/>
    <p:sldId id="384" r:id="rId8"/>
    <p:sldId id="380" r:id="rId9"/>
    <p:sldId id="372" r:id="rId10"/>
    <p:sldId id="266" r:id="rId11"/>
    <p:sldId id="260" r:id="rId12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3F790C-2AE7-286E-8A92-543AC0E46B09}" name="Stephanie Cannon-Jones" initials="SC" userId="S::scjones@umbc.edu::4b811ae0-b6b1-4370-8afe-fb654a04cfb2" providerId="AD"/>
  <p188:author id="{7F469197-1D93-59D6-40CA-A496CEC3E278}" name="Ami Patel" initials="AP" userId="S::avyas3@umbc.edu::743a41df-4269-4652-8728-154ee5f73832" providerId="AD"/>
  <p188:author id="{9EEF67C0-2A81-18A4-F9F5-00FA6840E36D}" name="Ami Patel" initials="AP" userId="Ami Patel" providerId="None"/>
  <p188:author id="{4B4994E1-F9B9-C0DD-968D-14EF0541AA5D}" name="Christin Diehl" initials="CD" userId="S::cdiehl@umbc.edu::5dc32278-2a9b-4204-81e5-066b94081c1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ya Clark" initials="SC" lastIdx="2" clrIdx="0">
    <p:extLst>
      <p:ext uri="{19B8F6BF-5375-455C-9EA6-DF929625EA0E}">
        <p15:presenceInfo xmlns:p15="http://schemas.microsoft.com/office/powerpoint/2012/main" userId="S-1-5-21-3386071376-128042106-2502328649-1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775"/>
    <a:srgbClr val="00A0AF"/>
    <a:srgbClr val="595959"/>
    <a:srgbClr val="21586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79" autoAdjust="0"/>
    <p:restoredTop sz="96283" autoAdjust="0"/>
  </p:normalViewPr>
  <p:slideViewPr>
    <p:cSldViewPr snapToGrid="0">
      <p:cViewPr varScale="1">
        <p:scale>
          <a:sx n="112" d="100"/>
          <a:sy n="112" d="100"/>
        </p:scale>
        <p:origin x="138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201BB-68E8-4701-90DD-8BAA21BEB852}" type="datetimeFigureOut">
              <a:rPr lang="en-US" smtClean="0"/>
              <a:t>7/13/2026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EC6D8-F3EC-43F2-8404-CFD9B2C6C6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366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26D224A-6177-40EE-89DC-AABD0668BB04}" type="datetimeFigureOut">
              <a:rPr lang="en-US" smtClean="0"/>
              <a:t>7/13/2026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3DE3588-1F9C-47C5-A4DC-3558129AE8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235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398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3237" lvl="1" indent="0">
              <a:buNone/>
            </a:pPr>
            <a:endParaRPr lang="en-US" sz="900" dirty="0"/>
          </a:p>
          <a:p>
            <a:pPr lvl="1"/>
            <a:r>
              <a:rPr lang="en-US" dirty="0"/>
              <a:t>Account creation</a:t>
            </a:r>
          </a:p>
          <a:p>
            <a:pPr lvl="2"/>
            <a:r>
              <a:rPr lang="en-US" dirty="0"/>
              <a:t>Landing page</a:t>
            </a:r>
          </a:p>
          <a:p>
            <a:pPr lvl="2"/>
            <a:r>
              <a:rPr lang="en-US" dirty="0"/>
              <a:t>Emailed link</a:t>
            </a:r>
          </a:p>
          <a:p>
            <a:pPr lvl="1"/>
            <a:r>
              <a:rPr lang="en-US" dirty="0"/>
              <a:t>Accessing the template</a:t>
            </a:r>
          </a:p>
          <a:p>
            <a:pPr lvl="2"/>
            <a:r>
              <a:rPr lang="en-US" dirty="0"/>
              <a:t>Path via link</a:t>
            </a:r>
          </a:p>
          <a:p>
            <a:pPr lvl="2"/>
            <a:r>
              <a:rPr lang="en-US" dirty="0"/>
              <a:t>Dashboard</a:t>
            </a:r>
          </a:p>
          <a:p>
            <a:pPr lvl="1"/>
            <a:r>
              <a:rPr lang="en-US" dirty="0"/>
              <a:t>Completing the template</a:t>
            </a:r>
          </a:p>
          <a:p>
            <a:pPr lvl="2"/>
            <a:r>
              <a:rPr lang="en-US" dirty="0"/>
              <a:t>Provider information</a:t>
            </a:r>
          </a:p>
          <a:p>
            <a:pPr lvl="3"/>
            <a:r>
              <a:rPr lang="en-US" dirty="0"/>
              <a:t>Required fields</a:t>
            </a:r>
          </a:p>
          <a:p>
            <a:pPr lvl="3"/>
            <a:r>
              <a:rPr lang="en-US" dirty="0"/>
              <a:t>Form status box</a:t>
            </a:r>
          </a:p>
          <a:p>
            <a:pPr lvl="2"/>
            <a:r>
              <a:rPr lang="en-US" dirty="0"/>
              <a:t>Service Category Information</a:t>
            </a:r>
          </a:p>
          <a:p>
            <a:pPr lvl="3"/>
            <a:r>
              <a:rPr lang="en-US" dirty="0"/>
              <a:t>Service Tab selections</a:t>
            </a:r>
          </a:p>
          <a:p>
            <a:pPr lvl="2"/>
            <a:r>
              <a:rPr lang="en-US" dirty="0"/>
              <a:t>Service tabs</a:t>
            </a:r>
          </a:p>
          <a:p>
            <a:pPr lvl="3"/>
            <a:r>
              <a:rPr lang="en-US" dirty="0"/>
              <a:t>Participant data entry</a:t>
            </a:r>
          </a:p>
          <a:p>
            <a:pPr lvl="1"/>
            <a:r>
              <a:rPr lang="en-US" dirty="0"/>
              <a:t>Review &amp; Submit</a:t>
            </a:r>
          </a:p>
          <a:p>
            <a:pPr lvl="2"/>
            <a:r>
              <a:rPr lang="en-US" dirty="0"/>
              <a:t>Summary Totals tab</a:t>
            </a:r>
          </a:p>
          <a:p>
            <a:pPr lvl="3"/>
            <a:r>
              <a:rPr lang="en-US" dirty="0"/>
              <a:t>Summary totals table</a:t>
            </a:r>
          </a:p>
          <a:p>
            <a:pPr lvl="3"/>
            <a:r>
              <a:rPr lang="en-US" dirty="0"/>
              <a:t>DSP wage check</a:t>
            </a:r>
          </a:p>
          <a:p>
            <a:pPr lvl="3"/>
            <a:r>
              <a:rPr lang="en-US" dirty="0"/>
              <a:t>Attestation</a:t>
            </a:r>
          </a:p>
          <a:p>
            <a:pPr lvl="1"/>
            <a:r>
              <a:rPr lang="en-US" dirty="0"/>
              <a:t>Feedback &amp; Resubmissions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648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3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51560"/>
            <a:ext cx="6856214" cy="4754880"/>
          </a:xfrm>
          <a:prstGeom prst="rect">
            <a:avLst/>
          </a:prstGeom>
          <a:solidFill>
            <a:srgbClr val="00A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263" y="6142353"/>
            <a:ext cx="166209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9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0188" indent="-230188">
              <a:buFont typeface="Wingdings" panose="05000000000000000000" pitchFamily="2" charset="2"/>
              <a:buChar char="§"/>
              <a:defRPr sz="2400"/>
            </a:lvl1pPr>
            <a:lvl2pPr marL="746125" indent="-242888">
              <a:buFont typeface="Wingdings" panose="05000000000000000000" pitchFamily="2" charset="2"/>
              <a:buChar char="§"/>
              <a:defRPr sz="2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97903" y="6356351"/>
            <a:ext cx="1148195" cy="365125"/>
          </a:xfrm>
        </p:spPr>
        <p:txBody>
          <a:bodyPr/>
          <a:lstStyle>
            <a:lvl1pPr algn="ctr">
              <a:defRPr sz="1400" b="0"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545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71462-3BA5-45C0-9F62-586AA3014046}" type="datetime1">
              <a:rPr lang="en-US" smtClean="0"/>
              <a:t>7/13/2026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48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A76E71-4C69-4C9E-8F17-D42356FA34FF}" type="datetime1">
              <a:rPr lang="en-US" smtClean="0"/>
              <a:t>7/13/2026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1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A135E3D-43E4-4749-B653-B62008932BBD}" type="datetime1">
              <a:rPr lang="en-US" smtClean="0"/>
              <a:t>7/13/2026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9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7903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379" y="6341993"/>
            <a:ext cx="2057400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5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8" r:id="rId4"/>
    <p:sldLayoutId id="2147483859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lnSpc>
          <a:spcPct val="90000"/>
        </a:lnSpc>
        <a:spcBef>
          <a:spcPts val="1200"/>
        </a:spcBef>
        <a:buClr>
          <a:srgbClr val="E46C0A"/>
        </a:buClr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6125" indent="-242888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rgbClr val="E46C0A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da.hilltopinstitute.or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da_rate@hilltop.umbc.edu" TargetMode="External"/><Relationship Id="rId2" Type="http://schemas.openxmlformats.org/officeDocument/2006/relationships/hyperlink" Target="https://dda.hilltopinstitute.org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dda_rate@hilltop.umbc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225" y="2304288"/>
            <a:ext cx="6431622" cy="236047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ndara" panose="020E0502030303020204" pitchFamily="34" charset="0"/>
              </a:rPr>
              <a:t>FY 26 GL Template Portal</a:t>
            </a:r>
            <a:br>
              <a:rPr lang="en-US" dirty="0">
                <a:latin typeface="Candara" panose="020E0502030303020204" pitchFamily="34" charset="0"/>
              </a:rPr>
            </a:br>
            <a:r>
              <a:rPr lang="en-US" dirty="0">
                <a:latin typeface="Candara" panose="020E0502030303020204" pitchFamily="34" charset="0"/>
              </a:rPr>
              <a:t>Provider Training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5" y="94582"/>
            <a:ext cx="5275388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49539"/>
          <a:stretch/>
        </p:blipFill>
        <p:spPr>
          <a:xfrm>
            <a:off x="6952876" y="1046960"/>
            <a:ext cx="2191109" cy="47548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76C0EF-AF90-50E2-ACEB-072613492DF8}"/>
              </a:ext>
            </a:extLst>
          </p:cNvPr>
          <p:cNvSpPr txBox="1"/>
          <p:nvPr/>
        </p:nvSpPr>
        <p:spPr>
          <a:xfrm>
            <a:off x="460527" y="4664765"/>
            <a:ext cx="3273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+mj-lt"/>
              </a:rPr>
              <a:t>July 2026</a:t>
            </a:r>
          </a:p>
        </p:txBody>
      </p:sp>
    </p:spTree>
    <p:extLst>
      <p:ext uri="{BB962C8B-B14F-4D97-AF65-F5344CB8AC3E}">
        <p14:creationId xmlns:p14="http://schemas.microsoft.com/office/powerpoint/2010/main" val="2133709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83A4E-FCFD-0A22-41EE-E9E405437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CB400-041B-0868-6BAC-D09221C79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GL Template Updates </a:t>
            </a:r>
          </a:p>
          <a:p>
            <a:pPr lvl="1"/>
            <a:r>
              <a:rPr lang="en-US" dirty="0"/>
              <a:t>New Online Portal</a:t>
            </a:r>
          </a:p>
          <a:p>
            <a:pPr lvl="1"/>
            <a:r>
              <a:rPr lang="en-US" dirty="0"/>
              <a:t>New Cost Items</a:t>
            </a:r>
          </a:p>
          <a:p>
            <a:pPr lvl="1"/>
            <a:r>
              <a:rPr lang="en-US" dirty="0"/>
              <a:t>Service Tab Revisions </a:t>
            </a:r>
          </a:p>
          <a:p>
            <a:r>
              <a:rPr lang="en-US" dirty="0"/>
              <a:t>Portal Demo</a:t>
            </a:r>
          </a:p>
          <a:p>
            <a:r>
              <a:rPr lang="en-US" dirty="0"/>
              <a:t>Technical Assistance Resources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A92BC-B101-2B02-C418-E03AA0AD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53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548D-0F48-1DE7-3B46-5AB71101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Online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42323-2A02-DE44-04D9-FCFAFE142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261" y="965771"/>
            <a:ext cx="6221050" cy="5018977"/>
          </a:xfrm>
        </p:spPr>
        <p:txBody>
          <a:bodyPr>
            <a:normAutofit/>
          </a:bodyPr>
          <a:lstStyle/>
          <a:p>
            <a:r>
              <a:rPr lang="en-US" dirty="0"/>
              <a:t>Using feedback from the provider community, Maryland’s Developmental Disabilities Administration (DDA) sought to simplify and streamline the general ledger (GL) data collection process. </a:t>
            </a:r>
          </a:p>
          <a:p>
            <a:r>
              <a:rPr lang="en-US" dirty="0"/>
              <a:t>The FY 26 GL Template is now housed on a new online, web-accessible portal.</a:t>
            </a:r>
          </a:p>
          <a:p>
            <a:r>
              <a:rPr lang="en-US" dirty="0"/>
              <a:t>Enhanced navigation, ability to save and edit, and </a:t>
            </a:r>
            <a:r>
              <a:rPr lang="en-US" b="1" dirty="0"/>
              <a:t>no Excel submissions</a:t>
            </a:r>
            <a:r>
              <a:rPr lang="en-US" dirty="0"/>
              <a:t>.</a:t>
            </a:r>
          </a:p>
          <a:p>
            <a:r>
              <a:rPr lang="en-US" dirty="0"/>
              <a:t>Optimized for Google Chrome web-browser.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24B62-A23B-8532-C7F0-8F92681A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54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4F656-9748-56B6-41A2-8A1E111DC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Online Portal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69C7F-3BA9-2F1C-DAB5-F93D4FEF9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set of drop-down menus for each cost category have been refined with minor mapping changes based on provider feedback and new federal reporting requirements. </a:t>
            </a:r>
          </a:p>
          <a:p>
            <a:pPr lvl="0"/>
            <a:r>
              <a:rPr lang="en-US" dirty="0"/>
              <a:t>Summary totals are calculated by service and cost category for ease of review.</a:t>
            </a:r>
          </a:p>
          <a:p>
            <a:pPr lvl="0"/>
            <a:r>
              <a:rPr lang="en-US" dirty="0"/>
              <a:t>The attestation process has been integrated within the GL Template Portal website, which will streamline the submission process.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A9432-EE8F-CAFE-1799-9CA6E202F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951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68652-E36A-2C3D-0496-14C99679A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Service Tabs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83812-6418-0085-EA72-5B948133C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5119" y="864108"/>
            <a:ext cx="5897366" cy="5120640"/>
          </a:xfrm>
        </p:spPr>
        <p:txBody>
          <a:bodyPr>
            <a:normAutofit/>
          </a:bodyPr>
          <a:lstStyle/>
          <a:p>
            <a:r>
              <a:rPr lang="en-US" dirty="0"/>
              <a:t>Service tabs have been updated to reflect service delivery.</a:t>
            </a:r>
          </a:p>
          <a:p>
            <a:r>
              <a:rPr lang="en-US" dirty="0"/>
              <a:t>All data must be reported by home/group size or staffing ratio, and dedicated hours must be reported separately.</a:t>
            </a:r>
          </a:p>
          <a:p>
            <a:r>
              <a:rPr lang="en-US" dirty="0"/>
              <a:t>Catch all tabs have been </a:t>
            </a:r>
            <a:r>
              <a:rPr lang="en-US" sz="2400" dirty="0"/>
              <a:t>removed (R2-DH.CL, R5-CL, M3-DH, and S8)</a:t>
            </a:r>
          </a:p>
          <a:p>
            <a:r>
              <a:rPr lang="en-US" dirty="0"/>
              <a:t>Some service tabs have been separated out into multiple tabs to improve data collection.</a:t>
            </a:r>
          </a:p>
          <a:p>
            <a:pPr lvl="1"/>
            <a:r>
              <a:rPr lang="en-US" dirty="0"/>
              <a:t>Career Exploration, Employment Services, Behavioral Supports, and Personal Supports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AE64C-06C1-063C-6E33-24280638B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705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D7A4C-B256-F97C-320B-56D6B8D9E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Portal Demo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1138C-E345-7840-EDCF-D18FE809D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4E21EA-5B48-3389-81EB-D088C43025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40379" y="3613493"/>
            <a:ext cx="5741987" cy="24105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69477AD-4477-F290-571A-8D9AA130B437}"/>
              </a:ext>
            </a:extLst>
          </p:cNvPr>
          <p:cNvSpPr txBox="1">
            <a:spLocks/>
          </p:cNvSpPr>
          <p:nvPr/>
        </p:nvSpPr>
        <p:spPr>
          <a:xfrm>
            <a:off x="2913442" y="1123838"/>
            <a:ext cx="5897366" cy="2120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6C0A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6125" indent="-242888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Accessing the GL Template Portal</a:t>
            </a:r>
          </a:p>
          <a:p>
            <a:r>
              <a:rPr lang="en-US" dirty="0"/>
              <a:t>Populating Service Tabs</a:t>
            </a:r>
          </a:p>
          <a:p>
            <a:r>
              <a:rPr lang="en-US" dirty="0"/>
              <a:t>Review and Submission</a:t>
            </a:r>
          </a:p>
          <a:p>
            <a:r>
              <a:rPr lang="en-US" dirty="0"/>
              <a:t>Attestation</a:t>
            </a:r>
          </a:p>
          <a:p>
            <a:r>
              <a:rPr lang="en-US" dirty="0"/>
              <a:t>Feedback and Resubmissions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DE764-2920-9698-F126-206A935ECD97}"/>
              </a:ext>
            </a:extLst>
          </p:cNvPr>
          <p:cNvSpPr txBox="1"/>
          <p:nvPr/>
        </p:nvSpPr>
        <p:spPr>
          <a:xfrm>
            <a:off x="4120697" y="3096543"/>
            <a:ext cx="3181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https://dda.hilltopinstitute.org/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28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3088-28AE-74BD-835E-77EB20813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54DB1-86BC-5DA1-A965-18133B483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resources are accessible via the online portal. </a:t>
            </a:r>
          </a:p>
          <a:p>
            <a:r>
              <a:rPr lang="en-US" dirty="0"/>
              <a:t>Instructions:</a:t>
            </a:r>
          </a:p>
          <a:p>
            <a:pPr lvl="1"/>
            <a:r>
              <a:rPr lang="en-US" dirty="0"/>
              <a:t>Overview, Start-up and Provider Information, Service Tabs, Review and Submit</a:t>
            </a:r>
          </a:p>
          <a:p>
            <a:r>
              <a:rPr lang="en-US" dirty="0"/>
              <a:t>Crosswalk of Cost Items</a:t>
            </a:r>
          </a:p>
          <a:p>
            <a:r>
              <a:rPr lang="en-US" dirty="0"/>
              <a:t>Cost Items to Exclude</a:t>
            </a:r>
          </a:p>
          <a:p>
            <a:r>
              <a:rPr lang="en-US" dirty="0"/>
              <a:t>Service Name Crosswalk</a:t>
            </a:r>
          </a:p>
          <a:p>
            <a:r>
              <a:rPr lang="en-US" dirty="0"/>
              <a:t>FAQ</a:t>
            </a:r>
          </a:p>
          <a:p>
            <a:r>
              <a:rPr lang="en-US" dirty="0"/>
              <a:t>Training Videos and Recordings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6DF21-5EB9-DEB0-2434-4E57177E8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506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8B78A-67EB-8546-2FD1-10A01720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8E5F-A93D-0E02-B262-E7E22C822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FY 2026 GL data collection is </a:t>
            </a:r>
            <a:r>
              <a:rPr lang="en-US" b="1" dirty="0"/>
              <a:t>required</a:t>
            </a:r>
            <a:r>
              <a:rPr lang="en-US" dirty="0"/>
              <a:t> for all DDA providers who delivered and were reimbursed for traditional DDA Medicaid Waiver services to participants from </a:t>
            </a:r>
            <a:r>
              <a:rPr lang="en-US" b="1" dirty="0"/>
              <a:t>July 1, 2025 – June 30, 2026</a:t>
            </a:r>
            <a:r>
              <a:rPr lang="en-US" dirty="0"/>
              <a:t>. </a:t>
            </a:r>
          </a:p>
          <a:p>
            <a:r>
              <a:rPr lang="en-US" dirty="0"/>
              <a:t>Submissions for the FY 2026 GL Template will be </a:t>
            </a:r>
            <a:r>
              <a:rPr lang="en-US" b="1" dirty="0"/>
              <a:t>due on October 30, 2026.</a:t>
            </a:r>
          </a:p>
          <a:p>
            <a:r>
              <a:rPr lang="en-US" dirty="0"/>
              <a:t>All submissions will be reviewed by Hilltop and resubmissions within the portal may be required. </a:t>
            </a:r>
          </a:p>
          <a:p>
            <a:r>
              <a:rPr lang="en-US" dirty="0"/>
              <a:t>Hilltop is available for 1:1 technical assistance, as needed throughout the submission period.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58280-6708-56BA-1E67-9B967F2C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26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52327-DA8C-0A09-8A7A-EA048110D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BEA4B-D339-9C5F-A479-D9180CC1F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864108"/>
            <a:ext cx="5588907" cy="5120640"/>
          </a:xfrm>
        </p:spPr>
        <p:txBody>
          <a:bodyPr>
            <a:normAutofit/>
          </a:bodyPr>
          <a:lstStyle/>
          <a:p>
            <a:r>
              <a:rPr lang="en-US" sz="2800" dirty="0"/>
              <a:t>The GL Template Portal is available now!</a:t>
            </a:r>
          </a:p>
          <a:p>
            <a:pPr lvl="1"/>
            <a:r>
              <a:rPr lang="en-US" sz="2400" dirty="0">
                <a:hlinkClick r:id="rId2"/>
              </a:rPr>
              <a:t>https://dda.hilltopinstitute.org/</a:t>
            </a:r>
            <a:r>
              <a:rPr lang="en-US" sz="2400" dirty="0"/>
              <a:t> </a:t>
            </a:r>
          </a:p>
          <a:p>
            <a:r>
              <a:rPr lang="en-US" sz="2800" dirty="0"/>
              <a:t>Contact us at: </a:t>
            </a:r>
            <a:r>
              <a:rPr lang="en-US" sz="2800" dirty="0">
                <a:hlinkClick r:id="rId3"/>
              </a:rPr>
              <a:t>dda_rate@hilltop.umbc.edu</a:t>
            </a:r>
            <a:r>
              <a:rPr lang="en-US" sz="2800" dirty="0"/>
              <a:t> </a:t>
            </a:r>
          </a:p>
          <a:p>
            <a:r>
              <a:rPr lang="en-US" sz="2800" dirty="0"/>
              <a:t>Do not include any protected health information.</a:t>
            </a:r>
          </a:p>
          <a:p>
            <a:r>
              <a:rPr lang="en-US" sz="2800" dirty="0"/>
              <a:t>Do not include any screenshots.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FCEC8-4A4F-087B-89EA-9712FA4C9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7857CB0-7DA5-ACEC-1798-95DDF53F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3" y="1128408"/>
            <a:ext cx="2324911" cy="4601183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81733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ndara" panose="020E0502030303020204" pitchFamily="34" charset="0"/>
              </a:rPr>
              <a:t>About Hilltop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901951" y="1422027"/>
            <a:ext cx="5596590" cy="400049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cs typeface="Calibri" panose="020F0502020204030204" pitchFamily="34" charset="0"/>
              </a:rPr>
              <a:t>The Hilltop Institute is a nonpartisan research organization at the University of Maryland, Baltimore County (UMBC) dedicated to improving the health and wellbeing of people </a:t>
            </a:r>
            <a:r>
              <a:rPr lang="en-US" sz="2200" dirty="0">
                <a:cs typeface="Calibri Light" panose="020F0302020204030204" pitchFamily="34" charset="0"/>
              </a:rPr>
              <a:t>and communities. We conduct cutting-edge data analytics and translational research on behalf of government agencies, foundations, and nonprofit organizations to inform public policy at the national, state, and local levels.</a:t>
            </a: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200" dirty="0">
                <a:solidFill>
                  <a:srgbClr val="00A0AF"/>
                </a:solidFill>
                <a:cs typeface="Calibri Light" panose="020F0302020204030204" pitchFamily="34" charset="0"/>
              </a:rPr>
              <a:t>www.hilltopinstitute.org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04787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ndara" panose="020E0502030303020204" pitchFamily="34" charset="0"/>
              </a:rPr>
              <a:t>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7175" indent="-257175" algn="ctr">
              <a:lnSpc>
                <a:spcPct val="80000"/>
              </a:lnSpc>
              <a:spcBef>
                <a:spcPct val="85000"/>
              </a:spcBef>
              <a:buClr>
                <a:schemeClr val="hlink"/>
              </a:buClr>
              <a:buSzPct val="750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Hilltop Institute</a:t>
            </a:r>
          </a:p>
          <a:p>
            <a:pPr marL="257175" indent="-257175" algn="ctr">
              <a:lnSpc>
                <a:spcPct val="80000"/>
              </a:lnSpc>
              <a:spcBef>
                <a:spcPct val="85000"/>
              </a:spcBef>
              <a:buClr>
                <a:schemeClr val="hlink"/>
              </a:buClr>
              <a:buSzPct val="75000"/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80000"/>
              </a:lnSpc>
              <a:spcBef>
                <a:spcPct val="85000"/>
              </a:spcBef>
              <a:buClr>
                <a:schemeClr val="hlink"/>
              </a:buClr>
              <a:buSzPct val="75000"/>
              <a:buNone/>
            </a:pPr>
            <a:r>
              <a:rPr lang="en-US" dirty="0">
                <a:latin typeface="Arial" charset="0"/>
                <a:hlinkClick r:id="rId2"/>
              </a:rPr>
              <a:t>dda_rate@hilltop.umbc.edu</a:t>
            </a:r>
            <a:r>
              <a:rPr lang="en-US" dirty="0">
                <a:latin typeface="Arial" charset="0"/>
              </a:rPr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233" y="3252978"/>
            <a:ext cx="1487836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618514" y="6217920"/>
            <a:ext cx="2360023" cy="539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98487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Hilltop Presentation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00A0AF"/>
      </a:accent1>
      <a:accent2>
        <a:srgbClr val="FFCC00"/>
      </a:accent2>
      <a:accent3>
        <a:srgbClr val="E46C0A"/>
      </a:accent3>
      <a:accent4>
        <a:srgbClr val="808080"/>
      </a:accent4>
      <a:accent5>
        <a:srgbClr val="B7DEE8"/>
      </a:accent5>
      <a:accent6>
        <a:srgbClr val="8B730F"/>
      </a:accent6>
      <a:hlink>
        <a:srgbClr val="00A0AF"/>
      </a:hlink>
      <a:folHlink>
        <a:srgbClr val="D00000"/>
      </a:folHlink>
    </a:clrScheme>
    <a:fontScheme name="Hilltop Presentation">
      <a:majorFont>
        <a:latin typeface="Candara"/>
        <a:ea typeface=""/>
        <a:cs typeface=""/>
      </a:majorFont>
      <a:minorFont>
        <a:latin typeface="Calibri"/>
        <a:ea typeface=""/>
        <a:cs typeface="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lltop Presentation Template Spring 2019" id="{86AE1815-14C7-4557-8133-A0DB3925C040}" vid="{C859E4F9-FA14-4672-8F28-099DBB3D96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Hilltop Presentation Template Fall 2019</Template>
  <TotalTime>26150</TotalTime>
  <Words>586</Words>
  <Application>Microsoft Office PowerPoint</Application>
  <PresentationFormat>On-screen Show (4:3)</PresentationFormat>
  <Paragraphs>92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Wingdings</vt:lpstr>
      <vt:lpstr>Wingdings 2</vt:lpstr>
      <vt:lpstr>Frame</vt:lpstr>
      <vt:lpstr>FY 26 GL Template Portal Provider Training</vt:lpstr>
      <vt:lpstr>Agenda</vt:lpstr>
      <vt:lpstr>New Online Portal</vt:lpstr>
      <vt:lpstr>New Online Portal (cont.)</vt:lpstr>
      <vt:lpstr>New Service Tabs</vt:lpstr>
      <vt:lpstr>Portal Demo</vt:lpstr>
      <vt:lpstr>Resources</vt:lpstr>
      <vt:lpstr>Next Steps</vt:lpstr>
      <vt:lpstr>Thank you!</vt:lpstr>
      <vt:lpstr>About Hilltop</vt:lpstr>
      <vt:lpstr>Contact</vt:lpstr>
    </vt:vector>
  </TitlesOfParts>
  <Company>UMBC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Medicaid  Programs and Policy: Background and Current Issues</dc:title>
  <dc:creator>Thomas Gower</dc:creator>
  <cp:lastModifiedBy>Erik Wikane</cp:lastModifiedBy>
  <cp:revision>294</cp:revision>
  <cp:lastPrinted>2019-04-24T16:36:37Z</cp:lastPrinted>
  <dcterms:created xsi:type="dcterms:W3CDTF">2020-03-02T19:13:10Z</dcterms:created>
  <dcterms:modified xsi:type="dcterms:W3CDTF">2026-07-13T20:47:20Z</dcterms:modified>
</cp:coreProperties>
</file>