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52" r:id="rId1"/>
  </p:sldMasterIdLst>
  <p:notesMasterIdLst>
    <p:notesMasterId r:id="rId17"/>
  </p:notesMasterIdLst>
  <p:handoutMasterIdLst>
    <p:handoutMasterId r:id="rId18"/>
  </p:handoutMasterIdLst>
  <p:sldIdLst>
    <p:sldId id="261" r:id="rId2"/>
    <p:sldId id="373" r:id="rId3"/>
    <p:sldId id="374" r:id="rId4"/>
    <p:sldId id="386" r:id="rId5"/>
    <p:sldId id="387" r:id="rId6"/>
    <p:sldId id="388" r:id="rId7"/>
    <p:sldId id="389" r:id="rId8"/>
    <p:sldId id="385" r:id="rId9"/>
    <p:sldId id="378" r:id="rId10"/>
    <p:sldId id="384" r:id="rId11"/>
    <p:sldId id="390" r:id="rId12"/>
    <p:sldId id="380" r:id="rId13"/>
    <p:sldId id="372" r:id="rId14"/>
    <p:sldId id="266" r:id="rId15"/>
    <p:sldId id="260" r:id="rId16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3F790C-2AE7-286E-8A92-543AC0E46B09}" name="Stephanie Cannon-Jones" initials="SC" userId="S::scjones@umbc.edu::4b811ae0-b6b1-4370-8afe-fb654a04cfb2" providerId="AD"/>
  <p188:author id="{7F469197-1D93-59D6-40CA-A496CEC3E278}" name="Ami Patel" initials="AP" userId="S::avyas3@umbc.edu::743a41df-4269-4652-8728-154ee5f73832" providerId="AD"/>
  <p188:author id="{9EEF67C0-2A81-18A4-F9F5-00FA6840E36D}" name="Ami Patel" initials="AP" userId="Ami Patel" providerId="None"/>
  <p188:author id="{4B4994E1-F9B9-C0DD-968D-14EF0541AA5D}" name="Christin Diehl" initials="CD" userId="S::cdiehl@umbc.edu::5dc32278-2a9b-4204-81e5-066b94081c16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ya Clark" initials="SC" lastIdx="2" clrIdx="0">
    <p:extLst>
      <p:ext uri="{19B8F6BF-5375-455C-9EA6-DF929625EA0E}">
        <p15:presenceInfo xmlns:p15="http://schemas.microsoft.com/office/powerpoint/2012/main" userId="S-1-5-21-3386071376-128042106-2502328649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775"/>
    <a:srgbClr val="00A0AF"/>
    <a:srgbClr val="595959"/>
    <a:srgbClr val="21586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906E09-CB68-408C-A491-B67E147CF146}" v="1609" dt="2026-07-10T21:17:05.9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92" autoAdjust="0"/>
    <p:restoredTop sz="94365" autoAdjust="0"/>
  </p:normalViewPr>
  <p:slideViewPr>
    <p:cSldViewPr snapToGrid="0">
      <p:cViewPr varScale="1">
        <p:scale>
          <a:sx n="105" d="100"/>
          <a:sy n="105" d="100"/>
        </p:scale>
        <p:origin x="186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201BB-68E8-4701-90DD-8BAA21BEB852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EC6D8-F3EC-43F2-8404-CFD9B2C6C6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3660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26D224A-6177-40EE-89DC-AABD0668BB04}" type="datetimeFigureOut">
              <a:rPr lang="en-US" smtClean="0"/>
              <a:t>8/18/2026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3DE3588-1F9C-47C5-A4DC-3558129AE8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235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398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D088A-3EEB-335D-30E7-CFB1F3F2C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860E3F-BA06-B3FE-9471-D0C142B477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2697D-043A-263D-9C27-7171A09EA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07F0E-0D00-BFED-F1B6-B4F8B2E6D9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86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76B9A-A8C7-0728-318A-F0C3FF5B4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9DD494-B4CB-F6FE-32E5-560ECD3E2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79B943-319A-AC69-FDB5-2F402B5CF5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8BA88-C13E-8084-6FB5-F3E22ED9D2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308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EB7A9-1FB9-F23E-69C4-2C911C4A2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A637B4-35C6-B221-1609-BB15596F9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210A85-3C19-A408-97B5-E26DAD6A5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1D3C4-1143-9FA2-2798-26A3C34D76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130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BD42A-3D6E-93A1-B8BE-49DA5A0F8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F05151-7B4E-CD16-E188-AC7693DEF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DC6F9-1032-4601-B3B0-1FCE98E96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146FF-EF1C-21E4-2992-ABB951641D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309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7DBCB-C3AC-C82E-672C-E5F806CE2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26D40-A55F-DC65-3D59-F21DB3E861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BAA90B-CAA8-3932-3F70-38347D9E6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AC4B2-2B5A-7D9B-D066-7EA32BC0D1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066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3237" lvl="1" indent="0">
              <a:buNone/>
            </a:pPr>
            <a:endParaRPr lang="en-US" sz="900" dirty="0"/>
          </a:p>
          <a:p>
            <a:pPr lvl="1"/>
            <a:r>
              <a:rPr lang="en-US" dirty="0"/>
              <a:t>Account creation</a:t>
            </a:r>
          </a:p>
          <a:p>
            <a:pPr lvl="2"/>
            <a:r>
              <a:rPr lang="en-US" dirty="0"/>
              <a:t>Landing page</a:t>
            </a:r>
          </a:p>
          <a:p>
            <a:pPr lvl="2"/>
            <a:r>
              <a:rPr lang="en-US" dirty="0"/>
              <a:t>Emailed link</a:t>
            </a:r>
          </a:p>
          <a:p>
            <a:pPr lvl="1"/>
            <a:r>
              <a:rPr lang="en-US" dirty="0"/>
              <a:t>Accessing the template</a:t>
            </a:r>
          </a:p>
          <a:p>
            <a:pPr lvl="2"/>
            <a:r>
              <a:rPr lang="en-US" dirty="0"/>
              <a:t>Path via link</a:t>
            </a:r>
          </a:p>
          <a:p>
            <a:pPr lvl="2"/>
            <a:r>
              <a:rPr lang="en-US" dirty="0"/>
              <a:t>Dashboard</a:t>
            </a:r>
          </a:p>
          <a:p>
            <a:pPr lvl="1"/>
            <a:r>
              <a:rPr lang="en-US" dirty="0"/>
              <a:t>Completing the template</a:t>
            </a:r>
          </a:p>
          <a:p>
            <a:pPr lvl="2"/>
            <a:r>
              <a:rPr lang="en-US" dirty="0"/>
              <a:t>Provider information</a:t>
            </a:r>
          </a:p>
          <a:p>
            <a:pPr lvl="3"/>
            <a:r>
              <a:rPr lang="en-US" dirty="0"/>
              <a:t>Required fields</a:t>
            </a:r>
          </a:p>
          <a:p>
            <a:pPr lvl="3"/>
            <a:r>
              <a:rPr lang="en-US" dirty="0"/>
              <a:t>Form status box</a:t>
            </a:r>
          </a:p>
          <a:p>
            <a:pPr lvl="2"/>
            <a:r>
              <a:rPr lang="en-US" dirty="0"/>
              <a:t>Service Category Information</a:t>
            </a:r>
          </a:p>
          <a:p>
            <a:pPr lvl="3"/>
            <a:r>
              <a:rPr lang="en-US" dirty="0"/>
              <a:t>Service Tab selections</a:t>
            </a:r>
          </a:p>
          <a:p>
            <a:pPr lvl="2"/>
            <a:r>
              <a:rPr lang="en-US" dirty="0"/>
              <a:t>Service tabs</a:t>
            </a:r>
          </a:p>
          <a:p>
            <a:pPr lvl="3"/>
            <a:r>
              <a:rPr lang="en-US" dirty="0"/>
              <a:t>Participant data entry</a:t>
            </a:r>
          </a:p>
          <a:p>
            <a:pPr lvl="1"/>
            <a:r>
              <a:rPr lang="en-US" dirty="0"/>
              <a:t>Review &amp; Submit</a:t>
            </a:r>
          </a:p>
          <a:p>
            <a:pPr lvl="2"/>
            <a:r>
              <a:rPr lang="en-US" dirty="0"/>
              <a:t>Summary Totals tab</a:t>
            </a:r>
          </a:p>
          <a:p>
            <a:pPr lvl="3"/>
            <a:r>
              <a:rPr lang="en-US" dirty="0"/>
              <a:t>Summary totals table</a:t>
            </a:r>
          </a:p>
          <a:p>
            <a:pPr lvl="3"/>
            <a:r>
              <a:rPr lang="en-US" dirty="0"/>
              <a:t>DSP wage check</a:t>
            </a:r>
          </a:p>
          <a:p>
            <a:pPr lvl="3"/>
            <a:r>
              <a:rPr lang="en-US" dirty="0"/>
              <a:t>Attestation</a:t>
            </a:r>
          </a:p>
          <a:p>
            <a:pPr lvl="1"/>
            <a:r>
              <a:rPr lang="en-US" dirty="0"/>
              <a:t>Feedback &amp; Resubmissions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48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E3588-1F9C-47C5-A4DC-3558129AE88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3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51560"/>
            <a:ext cx="6856214" cy="4754880"/>
          </a:xfrm>
          <a:prstGeom prst="rect">
            <a:avLst/>
          </a:prstGeom>
          <a:solidFill>
            <a:srgbClr val="00A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263" y="6142353"/>
            <a:ext cx="166209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9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0188" indent="-230188">
              <a:buFont typeface="Wingdings" panose="05000000000000000000" pitchFamily="2" charset="2"/>
              <a:buChar char="§"/>
              <a:defRPr sz="2400"/>
            </a:lvl1pPr>
            <a:lvl2pPr marL="746125" indent="-242888">
              <a:buFont typeface="Wingdings" panose="05000000000000000000" pitchFamily="2" charset="2"/>
              <a:buChar char="§"/>
              <a:defRPr sz="2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97903" y="6356351"/>
            <a:ext cx="1148195" cy="365125"/>
          </a:xfrm>
        </p:spPr>
        <p:txBody>
          <a:bodyPr/>
          <a:lstStyle>
            <a:lvl1pPr algn="ctr">
              <a:defRPr sz="1400" b="0"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545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271462-3BA5-45C0-9F62-586AA3014046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487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7A76E71-4C69-4C9E-8F17-D42356FA34FF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31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8A135E3D-43E4-4749-B653-B62008932BBD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96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7903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accent1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379" y="6341993"/>
            <a:ext cx="2057400" cy="35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5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8" r:id="rId4"/>
    <p:sldLayoutId id="2147483859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30188" indent="-230188" algn="l" defTabSz="914400" rtl="0" eaLnBrk="1" latinLnBrk="0" hangingPunct="1">
        <a:lnSpc>
          <a:spcPct val="90000"/>
        </a:lnSpc>
        <a:spcBef>
          <a:spcPts val="1200"/>
        </a:spcBef>
        <a:buClr>
          <a:srgbClr val="E46C0A"/>
        </a:buClr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6125" indent="-242888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rgbClr val="E46C0A"/>
        </a:buClr>
        <a:buFont typeface="Wingdings" panose="05000000000000000000" pitchFamily="2" charset="2"/>
        <a:buChar char="§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da.hilltopinstitute.org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dda_rate@hilltop.umbc.edu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dda_rate@hilltop.umbc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225" y="2304288"/>
            <a:ext cx="6431622" cy="2360477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Candara" panose="020E0502030303020204" pitchFamily="34" charset="0"/>
              </a:rPr>
              <a:t>FY 26 GL Template Portal</a:t>
            </a:r>
            <a:br>
              <a:rPr lang="en-US" dirty="0">
                <a:latin typeface="Candara" panose="020E0502030303020204" pitchFamily="34" charset="0"/>
              </a:rPr>
            </a:br>
            <a:r>
              <a:rPr lang="en-US" dirty="0">
                <a:latin typeface="Candara" panose="020E0502030303020204" pitchFamily="34" charset="0"/>
              </a:rPr>
              <a:t>New Provider Training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5" y="94582"/>
            <a:ext cx="5275388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49539"/>
          <a:stretch/>
        </p:blipFill>
        <p:spPr>
          <a:xfrm>
            <a:off x="6952876" y="1046960"/>
            <a:ext cx="2191109" cy="47548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76C0EF-AF90-50E2-ACEB-072613492DF8}"/>
              </a:ext>
            </a:extLst>
          </p:cNvPr>
          <p:cNvSpPr txBox="1"/>
          <p:nvPr/>
        </p:nvSpPr>
        <p:spPr>
          <a:xfrm>
            <a:off x="460527" y="4664765"/>
            <a:ext cx="32732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+mj-lt"/>
              </a:rPr>
              <a:t>August 2026</a:t>
            </a:r>
          </a:p>
        </p:txBody>
      </p:sp>
    </p:spTree>
    <p:extLst>
      <p:ext uri="{BB962C8B-B14F-4D97-AF65-F5344CB8AC3E}">
        <p14:creationId xmlns:p14="http://schemas.microsoft.com/office/powerpoint/2010/main" val="2133709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83A4E-FCFD-0A22-41EE-E9E405437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CB400-041B-0868-6BAC-D09221C79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GL Template Overview</a:t>
            </a:r>
          </a:p>
          <a:p>
            <a:pPr lvl="1"/>
            <a:r>
              <a:rPr lang="en-US" dirty="0"/>
              <a:t>Purpose</a:t>
            </a:r>
          </a:p>
          <a:p>
            <a:pPr lvl="1"/>
            <a:r>
              <a:rPr lang="en-US" dirty="0"/>
              <a:t>Format</a:t>
            </a:r>
          </a:p>
          <a:p>
            <a:pPr lvl="1" indent="-242570"/>
            <a:r>
              <a:rPr lang="en-US" dirty="0">
                <a:cs typeface="Calibri"/>
              </a:rPr>
              <a:t>Notes on Reporting</a:t>
            </a:r>
            <a:endParaRPr lang="en-US" dirty="0"/>
          </a:p>
          <a:p>
            <a:pPr marL="229870" indent="-229870"/>
            <a:r>
              <a:rPr lang="en-US" dirty="0"/>
              <a:t>Online GL Portal 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Portal Demo</a:t>
            </a:r>
          </a:p>
          <a:p>
            <a:pPr lvl="1" indent="-242570"/>
            <a:r>
              <a:rPr lang="en-US" dirty="0">
                <a:ea typeface="Calibri"/>
                <a:cs typeface="Calibri"/>
              </a:rPr>
              <a:t>Access &amp; account creation</a:t>
            </a:r>
            <a:endParaRPr lang="en-US" dirty="0"/>
          </a:p>
          <a:p>
            <a:pPr lvl="1" indent="-242570"/>
            <a:r>
              <a:rPr lang="en-US" dirty="0"/>
              <a:t>Provider information tab reporting</a:t>
            </a:r>
          </a:p>
          <a:p>
            <a:pPr lvl="1"/>
            <a:r>
              <a:rPr lang="en-US" dirty="0"/>
              <a:t>Service tab cost item reporting</a:t>
            </a:r>
          </a:p>
          <a:p>
            <a:pPr lvl="1" indent="-242570"/>
            <a:r>
              <a:rPr lang="en-US" dirty="0">
                <a:ea typeface="Calibri"/>
                <a:cs typeface="Calibri"/>
              </a:rPr>
              <a:t>Submission</a:t>
            </a:r>
          </a:p>
          <a:p>
            <a:pPr marL="229870" indent="-229870"/>
            <a:r>
              <a:rPr lang="en-US" dirty="0"/>
              <a:t>Resources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Next Steps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1A92BC-B101-2B02-C418-E03AA0AD9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53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548D-0F48-1DE7-3B46-5AB711016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 Template Purpose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42323-2A02-DE44-04D9-FCFAFE142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261" y="965771"/>
            <a:ext cx="6221050" cy="50189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General Ledger template collects cost data from providers of traditional waiver services to inform a data-driven rate-setting process</a:t>
            </a:r>
          </a:p>
          <a:p>
            <a:r>
              <a:rPr lang="en-US" dirty="0"/>
              <a:t>The GL Template employs the BRICK model</a:t>
            </a:r>
          </a:p>
          <a:p>
            <a:pPr lvl="1"/>
            <a:r>
              <a:rPr lang="en-US" dirty="0"/>
              <a:t>The BRICK is built with cost components that are combined to build rates</a:t>
            </a:r>
          </a:p>
          <a:p>
            <a:pPr lvl="1"/>
            <a:r>
              <a:rPr lang="en-US" dirty="0"/>
              <a:t>BRICK components are represented in service tabs as cost categories</a:t>
            </a:r>
          </a:p>
          <a:p>
            <a:r>
              <a:rPr lang="en-US" b="1" dirty="0"/>
              <a:t>All </a:t>
            </a:r>
            <a:r>
              <a:rPr lang="en-US" dirty="0"/>
              <a:t>providers of traditional DDA Medicaid waiver services are required to complete the template</a:t>
            </a:r>
          </a:p>
          <a:p>
            <a:pPr lvl="1"/>
            <a:r>
              <a:rPr lang="en-US" dirty="0"/>
              <a:t>All services provided must be represented</a:t>
            </a:r>
          </a:p>
          <a:p>
            <a:r>
              <a:rPr lang="en-US" dirty="0"/>
              <a:t>FY26 is the 3rd year of data collection with development driven by provider feedback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624B62-A23B-8532-C7F0-8F92681A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54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49AA7-F13F-D528-F4C2-A9F5B2E23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DF01-A978-0703-7B7B-964282AB0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 Template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0EECB-1D96-1AA1-0595-25DAC15D1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261" y="965771"/>
            <a:ext cx="6221050" cy="5018977"/>
          </a:xfrm>
        </p:spPr>
        <p:txBody>
          <a:bodyPr>
            <a:normAutofit/>
          </a:bodyPr>
          <a:lstStyle/>
          <a:p>
            <a:r>
              <a:rPr lang="en-US" dirty="0"/>
              <a:t>The GL template is divided into six steps:</a:t>
            </a:r>
          </a:p>
          <a:p>
            <a:pPr lvl="1"/>
            <a:r>
              <a:rPr lang="en-US" b="1" dirty="0"/>
              <a:t>Provider Information</a:t>
            </a:r>
          </a:p>
          <a:p>
            <a:pPr lvl="2"/>
            <a:r>
              <a:rPr lang="en-US" dirty="0"/>
              <a:t>Basic organizational identification information, reporting of staffing levels, turnover, and average wages</a:t>
            </a:r>
          </a:p>
          <a:p>
            <a:pPr lvl="1"/>
            <a:r>
              <a:rPr lang="en-US" b="1" dirty="0"/>
              <a:t>Service Categories Information</a:t>
            </a:r>
          </a:p>
          <a:p>
            <a:pPr lvl="2"/>
            <a:r>
              <a:rPr lang="en-US" dirty="0"/>
              <a:t>Selection of services provided and billing region, populates service tabs within the template</a:t>
            </a:r>
          </a:p>
          <a:p>
            <a:pPr lvl="1"/>
            <a:r>
              <a:rPr lang="en-US" b="1" dirty="0"/>
              <a:t>Service Tabs</a:t>
            </a:r>
          </a:p>
          <a:p>
            <a:pPr lvl="2"/>
            <a:r>
              <a:rPr lang="en-US" dirty="0"/>
              <a:t>Primary data collection – reporting at the cost-item level across seven BRICK cost categories for each service provided</a:t>
            </a:r>
          </a:p>
          <a:p>
            <a:pPr lvl="1"/>
            <a:r>
              <a:rPr lang="en-US" b="1" dirty="0"/>
              <a:t>Participant Tables</a:t>
            </a:r>
          </a:p>
          <a:p>
            <a:pPr lvl="2"/>
            <a:r>
              <a:rPr lang="en-US" dirty="0"/>
              <a:t>Collects service-level participants served totals, reporting by staffing ratio or group size where applicable</a:t>
            </a:r>
          </a:p>
          <a:p>
            <a:pPr lvl="1"/>
            <a:r>
              <a:rPr lang="en-US" b="1" dirty="0"/>
              <a:t>Review &amp; Submit </a:t>
            </a:r>
          </a:p>
          <a:p>
            <a:pPr lvl="2"/>
            <a:r>
              <a:rPr lang="en-US" dirty="0"/>
              <a:t>Includes integrated attestation process</a:t>
            </a:r>
          </a:p>
          <a:p>
            <a:pPr lvl="1"/>
            <a:r>
              <a:rPr lang="en-US" b="1" dirty="0"/>
              <a:t>Feedback &amp; Resubmission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8B5F0-E075-2A76-9D45-C03517D6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40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98BE9-88DF-339D-C228-47A38FA0E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86781-8227-56B8-3A2E-3D942E1DC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 Template Format, </a:t>
            </a:r>
            <a:br>
              <a:rPr lang="en-US" dirty="0"/>
            </a:br>
            <a:r>
              <a:rPr lang="en-US" dirty="0"/>
              <a:t>Service Tabs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42B00-1F23-2506-1BE2-883992105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261" y="965771"/>
            <a:ext cx="6221050" cy="5018977"/>
          </a:xfrm>
        </p:spPr>
        <p:txBody>
          <a:bodyPr>
            <a:normAutofit fontScale="92500" lnSpcReduction="10000"/>
          </a:bodyPr>
          <a:lstStyle/>
          <a:p>
            <a:pPr marL="229870" indent="-229870"/>
            <a:r>
              <a:rPr lang="en-US" dirty="0">
                <a:ea typeface="Calibri"/>
                <a:cs typeface="Calibri"/>
              </a:rPr>
              <a:t>Organized by BRICK component cost categories: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Direct Care Staff</a:t>
            </a:r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Wages for direct care staff (separate item for contractual/agency staff)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Employment Related Expenses</a:t>
            </a:r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Benefits including medical insurance and 401k contributions, DSP recruitment, overtime pay 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Facility</a:t>
            </a:r>
            <a:endParaRPr lang="en-US" dirty="0"/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Service facility rent/mortgage, janitorial/security staff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Program Support</a:t>
            </a:r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Supervisor wages, care consultant fees, costs for service delivery materials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Training</a:t>
            </a:r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Wages paid to DSPs while training, training supplies, third party training services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Transportation</a:t>
            </a:r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Mileage reimbursements, fleet driver wages, vehicle maintenance and licensing costs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General &amp; Administrative</a:t>
            </a:r>
          </a:p>
          <a:p>
            <a:pPr lvl="2">
              <a:spcAft>
                <a:spcPts val="0"/>
              </a:spcAft>
              <a:buClr>
                <a:srgbClr val="00A0AF"/>
              </a:buClr>
              <a:buFont typeface="Wingdings 2" panose="05000000000000000000" pitchFamily="2" charset="2"/>
              <a:buChar char=""/>
            </a:pPr>
            <a:r>
              <a:rPr lang="en-US" dirty="0">
                <a:ea typeface="Calibri"/>
                <a:cs typeface="Calibri"/>
              </a:rPr>
              <a:t>Costs of doing business – admin salaries, business insurance, office space and maintenance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D51EEE-DD0C-862F-268B-51B1FF7F2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818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80669-5E78-E433-9AF2-C5FAAFBCC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F4926-5C5E-B447-D033-513BA3F78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61" y="1123838"/>
            <a:ext cx="2290440" cy="4601183"/>
          </a:xfrm>
        </p:spPr>
        <p:txBody>
          <a:bodyPr/>
          <a:lstStyle/>
          <a:p>
            <a:r>
              <a:rPr lang="en-US" dirty="0"/>
              <a:t>GL Template Overview, Dropdown Menu Cost Items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2DBDA-A7D6-99AE-2975-577BFCA15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261" y="965771"/>
            <a:ext cx="6221050" cy="5018977"/>
          </a:xfrm>
        </p:spPr>
        <p:txBody>
          <a:bodyPr>
            <a:normAutofit lnSpcReduction="10000"/>
          </a:bodyPr>
          <a:lstStyle/>
          <a:p>
            <a:pPr marL="229870" indent="-229870"/>
            <a:r>
              <a:rPr lang="en-US" dirty="0">
                <a:ea typeface="Calibri"/>
                <a:cs typeface="Calibri"/>
              </a:rPr>
              <a:t>Each cost category has a list of selectable cost items to organize expenses </a:t>
            </a:r>
          </a:p>
          <a:p>
            <a:pPr marL="229870" indent="-229870"/>
            <a:r>
              <a:rPr lang="en-US" dirty="0">
                <a:ea typeface="Calibri"/>
                <a:cs typeface="Calibri"/>
              </a:rPr>
              <a:t>For example, General &amp; Administrative includes: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Admin wages</a:t>
            </a:r>
          </a:p>
          <a:p>
            <a:pPr lvl="2">
              <a:spcAft>
                <a:spcPts val="0"/>
              </a:spcAft>
              <a:buFont typeface="Wingdings 2" panose="05000000000000000000" pitchFamily="2" charset="2"/>
            </a:pPr>
            <a:r>
              <a:rPr lang="en-US" dirty="0">
                <a:ea typeface="Calibri"/>
                <a:cs typeface="Calibri"/>
              </a:rPr>
              <a:t>Wages/salaries for administrative employees including contractual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Admin facility expenses</a:t>
            </a:r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Rent/mortgage for admin office spaces, loan interest, depreciation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Professional service fees</a:t>
            </a:r>
          </a:p>
          <a:p>
            <a:pPr lvl="2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Legal services, translation services, accounting services</a:t>
            </a:r>
          </a:p>
          <a:p>
            <a:pPr marL="229870" indent="-229870"/>
            <a:r>
              <a:rPr lang="en-US" dirty="0">
                <a:ea typeface="Calibri"/>
                <a:cs typeface="Calibri"/>
              </a:rPr>
              <a:t>Select </a:t>
            </a:r>
            <a:r>
              <a:rPr lang="en-US" b="1" dirty="0">
                <a:ea typeface="Calibri"/>
                <a:cs typeface="Calibri"/>
              </a:rPr>
              <a:t>all</a:t>
            </a:r>
            <a:r>
              <a:rPr lang="en-US" dirty="0">
                <a:ea typeface="Calibri"/>
                <a:cs typeface="Calibri"/>
              </a:rPr>
              <a:t> items that apply for each service</a:t>
            </a:r>
          </a:p>
          <a:p>
            <a:pPr marL="229870" indent="-229870"/>
            <a:r>
              <a:rPr lang="en-US" dirty="0">
                <a:ea typeface="Calibri"/>
                <a:cs typeface="Calibri"/>
              </a:rPr>
              <a:t>Costs that are not tracked by service should be separated by a cost allocation methodology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E.g. time-based, proportion of total revenue, sq. footage</a:t>
            </a:r>
          </a:p>
          <a:p>
            <a:pPr lvl="1" indent="-242570"/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044D7A-66DD-1FA6-B8A7-1E06EFEC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18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0B2A-D44A-0CC3-460E-4A6722C3A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011D4-39BE-B14F-DF0D-EB7754208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18" y="1123838"/>
            <a:ext cx="2232383" cy="4601183"/>
          </a:xfrm>
        </p:spPr>
        <p:txBody>
          <a:bodyPr/>
          <a:lstStyle/>
          <a:p>
            <a:r>
              <a:rPr lang="en-US" dirty="0"/>
              <a:t>GL Template </a:t>
            </a:r>
            <a:r>
              <a:rPr lang="en-US"/>
              <a:t>Overview, Notes on </a:t>
            </a:r>
            <a:r>
              <a:rPr lang="en-US" dirty="0"/>
              <a:t>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AFC37-9BB1-EBC9-C63A-BAB8E18E4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261" y="965771"/>
            <a:ext cx="6221050" cy="5018977"/>
          </a:xfrm>
        </p:spPr>
        <p:txBody>
          <a:bodyPr>
            <a:normAutofit fontScale="92500" lnSpcReduction="10000"/>
          </a:bodyPr>
          <a:lstStyle/>
          <a:p>
            <a:pPr marL="229870" indent="-229870"/>
            <a:r>
              <a:rPr lang="en-US" dirty="0">
                <a:ea typeface="Calibri"/>
                <a:cs typeface="Calibri"/>
              </a:rPr>
              <a:t>All cost items should represent aggregate figures for that item across the entire service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The </a:t>
            </a:r>
            <a:r>
              <a:rPr lang="en-US" i="1" dirty="0">
                <a:ea typeface="Calibri"/>
                <a:cs typeface="Calibri"/>
              </a:rPr>
              <a:t>DSP FTE/PTE staff wages</a:t>
            </a:r>
            <a:r>
              <a:rPr lang="en-US" dirty="0">
                <a:ea typeface="Calibri"/>
                <a:cs typeface="Calibri"/>
              </a:rPr>
              <a:t> item should represent </a:t>
            </a:r>
            <a:r>
              <a:rPr lang="en-US" b="1" dirty="0">
                <a:ea typeface="Calibri"/>
                <a:cs typeface="Calibri"/>
              </a:rPr>
              <a:t>all </a:t>
            </a:r>
            <a:r>
              <a:rPr lang="en-US" dirty="0">
                <a:ea typeface="Calibri"/>
                <a:cs typeface="Calibri"/>
              </a:rPr>
              <a:t>regular time wages for DSPs employed directly by the organization</a:t>
            </a:r>
          </a:p>
          <a:p>
            <a:pPr lvl="1" indent="-242570">
              <a:spcAft>
                <a:spcPts val="0"/>
              </a:spcAft>
            </a:pPr>
            <a:r>
              <a:rPr lang="en-US" dirty="0">
                <a:ea typeface="Calibri"/>
                <a:cs typeface="Calibri"/>
              </a:rPr>
              <a:t>There should only be one of each item on each tab</a:t>
            </a:r>
          </a:p>
          <a:p>
            <a:pPr marL="229870" indent="-229870">
              <a:spcAft>
                <a:spcPts val="250"/>
              </a:spcAft>
            </a:pPr>
            <a:r>
              <a:rPr lang="en-US" dirty="0">
                <a:ea typeface="Calibri"/>
                <a:cs typeface="Calibri"/>
              </a:rPr>
              <a:t>Some items require the reporting of hours</a:t>
            </a:r>
          </a:p>
          <a:p>
            <a:pPr lvl="1" indent="-242570"/>
            <a:r>
              <a:rPr lang="en-US" dirty="0">
                <a:ea typeface="Calibri"/>
                <a:cs typeface="Calibri"/>
              </a:rPr>
              <a:t>If an item requires hours, the "hours" field will unlock</a:t>
            </a:r>
          </a:p>
          <a:p>
            <a:pPr lvl="1" indent="-242570"/>
            <a:r>
              <a:rPr lang="en-US" dirty="0">
                <a:ea typeface="Calibri"/>
                <a:cs typeface="Calibri"/>
              </a:rPr>
              <a:t>Hours should be reported in aggregate figures that align with the expense amount</a:t>
            </a:r>
          </a:p>
          <a:p>
            <a:pPr lvl="1" indent="-242570"/>
            <a:r>
              <a:rPr lang="en-US" dirty="0">
                <a:ea typeface="Calibri"/>
                <a:cs typeface="Calibri"/>
              </a:rPr>
              <a:t>Hourly wages will be backed out of wage items</a:t>
            </a:r>
          </a:p>
          <a:p>
            <a:pPr marL="229870" indent="-229870"/>
            <a:r>
              <a:rPr lang="en-US" dirty="0">
                <a:ea typeface="Calibri"/>
                <a:cs typeface="Calibri"/>
              </a:rPr>
              <a:t>Overtime wages must be divided into regular pay and overtime "premium" pay</a:t>
            </a:r>
            <a:endParaRPr lang="en-US" dirty="0"/>
          </a:p>
          <a:p>
            <a:pPr lvl="1" indent="-242570"/>
            <a:r>
              <a:rPr lang="en-US" dirty="0">
                <a:ea typeface="Calibri"/>
                <a:cs typeface="Calibri"/>
              </a:rPr>
              <a:t>An employee with a regular time wage of $20 per hour and an overtime wage of $30 per hour would have $10 per overtime hour allocated to the overtime wage item of ERE</a:t>
            </a:r>
          </a:p>
          <a:p>
            <a:pPr lvl="1" indent="-242570"/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9430C-9DBD-3E44-AEFF-0CE418751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93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4A560-AE15-D503-525F-2C01242FA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E3C49-4E98-EBD9-CBD0-4FB26545D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</a:t>
            </a:r>
            <a:br>
              <a:rPr lang="en-US" dirty="0"/>
            </a:br>
            <a:r>
              <a:rPr lang="en-US" dirty="0"/>
              <a:t>GL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D92F4-DEF5-9421-895A-B8AC9023CC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261" y="965771"/>
            <a:ext cx="6221050" cy="5018977"/>
          </a:xfrm>
        </p:spPr>
        <p:txBody>
          <a:bodyPr>
            <a:normAutofit/>
          </a:bodyPr>
          <a:lstStyle/>
          <a:p>
            <a:pPr marL="229870" indent="-229870"/>
            <a:r>
              <a:rPr lang="en-US" dirty="0"/>
              <a:t>Each data collection cycle, Maryland’s Developmental Disabilities Administration (DDA) takes provider community input to enhance and streamline the general ledger (GL) data collection process. </a:t>
            </a:r>
          </a:p>
          <a:p>
            <a:r>
              <a:rPr lang="en-US"/>
              <a:t>The GL Template is hosted on the GL Portal webpage, accessible using the following link: dda.hilltopinstitute.org</a:t>
            </a:r>
          </a:p>
          <a:p>
            <a:r>
              <a:rPr lang="en-US"/>
              <a:t>Optimized </a:t>
            </a:r>
            <a:r>
              <a:rPr lang="en-US" dirty="0"/>
              <a:t>for Google Chrome web-browser.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D5753-AB9D-F0D7-3EE8-EEFCB0A99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90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D7A4C-B256-F97C-320B-56D6B8D9E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Portal Demo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1138C-E345-7840-EDCF-D18FE809D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34E21EA-5B48-3389-81EB-D088C43025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40379" y="3613493"/>
            <a:ext cx="5741987" cy="24105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9477AD-4477-F290-571A-8D9AA130B437}"/>
              </a:ext>
            </a:extLst>
          </p:cNvPr>
          <p:cNvSpPr txBox="1">
            <a:spLocks/>
          </p:cNvSpPr>
          <p:nvPr/>
        </p:nvSpPr>
        <p:spPr>
          <a:xfrm>
            <a:off x="2913442" y="1123838"/>
            <a:ext cx="5897366" cy="2120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30188" indent="-2301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rgbClr val="E46C0A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6125" indent="-242888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rgbClr val="E46C0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5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3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Accessing the GL Template Portal</a:t>
            </a:r>
          </a:p>
          <a:p>
            <a:r>
              <a:rPr lang="en-US" dirty="0"/>
              <a:t>Populating Service Tabs</a:t>
            </a:r>
          </a:p>
          <a:p>
            <a:r>
              <a:rPr lang="en-US" dirty="0"/>
              <a:t>Review and Submission</a:t>
            </a:r>
          </a:p>
          <a:p>
            <a:pPr lvl="1" indent="-242570">
              <a:spcAft>
                <a:spcPts val="0"/>
              </a:spcAft>
              <a:buFont typeface="Courier New" panose="05000000000000000000" pitchFamily="2" charset="2"/>
              <a:buChar char="o"/>
            </a:pPr>
            <a:r>
              <a:rPr lang="en-US" dirty="0"/>
              <a:t>Attestation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Feedback and Resubmissions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DE764-2920-9698-F126-206A935ECD97}"/>
              </a:ext>
            </a:extLst>
          </p:cNvPr>
          <p:cNvSpPr txBox="1"/>
          <p:nvPr/>
        </p:nvSpPr>
        <p:spPr>
          <a:xfrm>
            <a:off x="4120697" y="3096543"/>
            <a:ext cx="318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https://dda.hilltopinstitute.org/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28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F3088-28AE-74BD-835E-77EB20813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54DB1-86BC-5DA1-A965-18133B483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resources are accessible via the online portal. </a:t>
            </a:r>
          </a:p>
          <a:p>
            <a:r>
              <a:rPr lang="en-US" dirty="0"/>
              <a:t>Instructions:</a:t>
            </a:r>
          </a:p>
          <a:p>
            <a:pPr lvl="1"/>
            <a:r>
              <a:rPr lang="en-US" dirty="0"/>
              <a:t>Overview, Start-up and Provider Information, Service Tabs, Review and Submit</a:t>
            </a:r>
          </a:p>
          <a:p>
            <a:r>
              <a:rPr lang="en-US" dirty="0"/>
              <a:t>Crosswalk of Cost Items</a:t>
            </a:r>
          </a:p>
          <a:p>
            <a:r>
              <a:rPr lang="en-US" dirty="0"/>
              <a:t>Cost Item Guidance</a:t>
            </a:r>
          </a:p>
          <a:p>
            <a:r>
              <a:rPr lang="en-US" dirty="0"/>
              <a:t>Service Name Crosswalk</a:t>
            </a:r>
          </a:p>
          <a:p>
            <a:r>
              <a:rPr lang="en-US" dirty="0"/>
              <a:t>Training session recordings and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6DF21-5EB9-DEB0-2434-4E57177E8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506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F9768-031A-46E6-B261-D2CB03F17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FDF0D-1AD3-2C3B-88EE-B130BF9E8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88" y="1123838"/>
            <a:ext cx="2279191" cy="4601183"/>
          </a:xfrm>
        </p:spPr>
        <p:txBody>
          <a:bodyPr/>
          <a:lstStyle/>
          <a:p>
            <a:r>
              <a:rPr lang="en-US" dirty="0"/>
              <a:t>Resources, Workbook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CA12D-FEEB-7C7E-CE9E-2A0EDA929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Excel-format workbook has been developed to aid the transition to reporting in the GL Portal for FY26.</a:t>
            </a:r>
          </a:p>
          <a:p>
            <a:r>
              <a:rPr lang="en-US" dirty="0"/>
              <a:t>The workbook can be found within the Resources panel of the Portal.</a:t>
            </a:r>
          </a:p>
          <a:p>
            <a:pPr lvl="1"/>
            <a:r>
              <a:rPr lang="en-US" dirty="0"/>
              <a:t>Only users with a GL Portal account can access the workbook.</a:t>
            </a:r>
          </a:p>
          <a:p>
            <a:r>
              <a:rPr lang="en-US" dirty="0"/>
              <a:t>The workbook is for internal </a:t>
            </a:r>
            <a:r>
              <a:rPr lang="en-US" b="1" dirty="0"/>
              <a:t>planning purposes only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Please do not email any documents to Hilltop – all submission must be complete via the GL Portal.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22ABF-275B-F3EF-7E8A-B8EFC640E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63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8B78A-67EB-8546-2FD1-10A017206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38E5F-A93D-0E02-B262-E7E22C822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FY 2026 GL data collection is </a:t>
            </a:r>
            <a:r>
              <a:rPr lang="en-US" b="1" dirty="0"/>
              <a:t>required</a:t>
            </a:r>
            <a:r>
              <a:rPr lang="en-US" dirty="0"/>
              <a:t> for all DDA providers who delivered and were reimbursed for traditional DDA Medicaid Waiver services to participants from </a:t>
            </a:r>
            <a:r>
              <a:rPr lang="en-US" b="1" dirty="0"/>
              <a:t>July 1, 2025 – June 30, 2026</a:t>
            </a:r>
            <a:r>
              <a:rPr lang="en-US" dirty="0"/>
              <a:t>. </a:t>
            </a:r>
          </a:p>
          <a:p>
            <a:r>
              <a:rPr lang="en-US" dirty="0"/>
              <a:t>Submissions for the FY 2026 GL Template will be </a:t>
            </a:r>
            <a:r>
              <a:rPr lang="en-US" b="1" dirty="0"/>
              <a:t>due on October 30, 2026.</a:t>
            </a:r>
          </a:p>
          <a:p>
            <a:r>
              <a:rPr lang="en-US" dirty="0"/>
              <a:t>All submissions will be reviewed by Hilltop and resubmissions within the portal may be required. </a:t>
            </a:r>
          </a:p>
          <a:p>
            <a:r>
              <a:rPr lang="en-US" dirty="0"/>
              <a:t>Hilltop is available for 1:1 technical assistance.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58280-6708-56BA-1E67-9B967F2C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626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52327-DA8C-0A09-8A7A-EA048110D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BEA4B-D339-9C5F-A479-D9180CC1F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1950" y="864108"/>
            <a:ext cx="5588907" cy="5120640"/>
          </a:xfrm>
        </p:spPr>
        <p:txBody>
          <a:bodyPr>
            <a:normAutofit/>
          </a:bodyPr>
          <a:lstStyle/>
          <a:p>
            <a:r>
              <a:rPr lang="en-US" sz="2800" dirty="0"/>
              <a:t>Contact us at: </a:t>
            </a:r>
            <a:r>
              <a:rPr lang="en-US" sz="2800" dirty="0">
                <a:hlinkClick r:id="rId2"/>
              </a:rPr>
              <a:t>dda_rate@hilltop.umbc.edu</a:t>
            </a:r>
            <a:r>
              <a:rPr lang="en-US" sz="2800" dirty="0"/>
              <a:t> </a:t>
            </a:r>
          </a:p>
          <a:p>
            <a:r>
              <a:rPr lang="en-US" sz="2800" dirty="0"/>
              <a:t>Do not include any protected health information.</a:t>
            </a:r>
          </a:p>
          <a:p>
            <a:r>
              <a:rPr lang="en-US" sz="2800" dirty="0"/>
              <a:t>Do not include any screenshots.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FCEC8-4A4F-087B-89EA-9712FA4C9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7857CB0-7DA5-ACEC-1798-95DDF53F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53" y="1128408"/>
            <a:ext cx="2324911" cy="4601183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81733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ndara" panose="020E0502030303020204" pitchFamily="34" charset="0"/>
              </a:rPr>
              <a:t>About Hilltop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901951" y="1422027"/>
            <a:ext cx="5596590" cy="400049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cs typeface="Calibri" panose="020F0502020204030204" pitchFamily="34" charset="0"/>
              </a:rPr>
              <a:t>The Hilltop Institute is a nonpartisan research organization at the University of Maryland, Baltimore County (UMBC) dedicated to improving the health and wellbeing of people </a:t>
            </a:r>
            <a:r>
              <a:rPr lang="en-US" sz="2200" dirty="0">
                <a:cs typeface="Calibri Light" panose="020F0302020204030204" pitchFamily="34" charset="0"/>
              </a:rPr>
              <a:t>and communities. We conduct cutting-edge data analytics and translational research on behalf of government agencies, foundations, and nonprofit organizations to inform public policy at the national, state, and local levels.</a:t>
            </a:r>
          </a:p>
          <a:p>
            <a:pPr marL="0" indent="0" algn="ctr">
              <a:lnSpc>
                <a:spcPct val="100000"/>
              </a:lnSpc>
              <a:spcBef>
                <a:spcPts val="1800"/>
              </a:spcBef>
              <a:buNone/>
            </a:pPr>
            <a:r>
              <a:rPr lang="en-US" sz="2200" dirty="0">
                <a:solidFill>
                  <a:srgbClr val="00A0AF"/>
                </a:solidFill>
                <a:cs typeface="Calibri Light" panose="020F0302020204030204" pitchFamily="34" charset="0"/>
              </a:rPr>
              <a:t>www.hilltopinstitute.org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04787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andara" panose="020E0502030303020204" pitchFamily="34" charset="0"/>
              </a:rPr>
              <a:t>Contact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7175" indent="-257175" algn="ctr">
              <a:lnSpc>
                <a:spcPct val="80000"/>
              </a:lnSpc>
              <a:spcBef>
                <a:spcPct val="85000"/>
              </a:spcBef>
              <a:buClr>
                <a:schemeClr val="hlink"/>
              </a:buClr>
              <a:buSzPct val="75000"/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Hilltop Institute</a:t>
            </a:r>
          </a:p>
          <a:p>
            <a:pPr marL="257175" indent="-257175" algn="ctr">
              <a:lnSpc>
                <a:spcPct val="80000"/>
              </a:lnSpc>
              <a:spcBef>
                <a:spcPct val="85000"/>
              </a:spcBef>
              <a:buClr>
                <a:schemeClr val="hlink"/>
              </a:buClr>
              <a:buSzPct val="75000"/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80000"/>
              </a:lnSpc>
              <a:spcBef>
                <a:spcPct val="85000"/>
              </a:spcBef>
              <a:buClr>
                <a:schemeClr val="hlink"/>
              </a:buClr>
              <a:buSzPct val="75000"/>
              <a:buNone/>
            </a:pPr>
            <a:r>
              <a:rPr lang="en-US" dirty="0">
                <a:latin typeface="Arial" charset="0"/>
                <a:hlinkClick r:id="rId2"/>
              </a:rPr>
              <a:t>dda_rate@hilltop.umbc.edu</a:t>
            </a:r>
            <a:r>
              <a:rPr lang="en-US" dirty="0">
                <a:latin typeface="Arial" charset="0"/>
              </a:rPr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233" y="3252978"/>
            <a:ext cx="1487836" cy="34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618514" y="6217920"/>
            <a:ext cx="2360023" cy="5399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98487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Hilltop Presentation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00A0AF"/>
      </a:accent1>
      <a:accent2>
        <a:srgbClr val="FFCC00"/>
      </a:accent2>
      <a:accent3>
        <a:srgbClr val="E46C0A"/>
      </a:accent3>
      <a:accent4>
        <a:srgbClr val="808080"/>
      </a:accent4>
      <a:accent5>
        <a:srgbClr val="B7DEE8"/>
      </a:accent5>
      <a:accent6>
        <a:srgbClr val="8B730F"/>
      </a:accent6>
      <a:hlink>
        <a:srgbClr val="00A0AF"/>
      </a:hlink>
      <a:folHlink>
        <a:srgbClr val="D00000"/>
      </a:folHlink>
    </a:clrScheme>
    <a:fontScheme name="Hilltop Presentation">
      <a:majorFont>
        <a:latin typeface="Candara"/>
        <a:ea typeface=""/>
        <a:cs typeface=""/>
      </a:majorFont>
      <a:minorFont>
        <a:latin typeface="Calibri"/>
        <a:ea typeface=""/>
        <a:cs typeface="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lltop Presentation Template Spring 2019" id="{86AE1815-14C7-4557-8133-A0DB3925C040}" vid="{C859E4F9-FA14-4672-8F28-099DBB3D96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Hilltop Presentation Template Fall 2019</Template>
  <TotalTime>26639</TotalTime>
  <Words>1050</Words>
  <Application>Microsoft Office PowerPoint</Application>
  <PresentationFormat>On-screen Show (4:3)</PresentationFormat>
  <Paragraphs>157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Candara</vt:lpstr>
      <vt:lpstr>Courier New</vt:lpstr>
      <vt:lpstr>Wingdings</vt:lpstr>
      <vt:lpstr>Wingdings 2</vt:lpstr>
      <vt:lpstr>Frame</vt:lpstr>
      <vt:lpstr>FY 26 GL Template Portal New Provider Training</vt:lpstr>
      <vt:lpstr>Agenda</vt:lpstr>
      <vt:lpstr>GL Template Purpose </vt:lpstr>
      <vt:lpstr>GL Template Format</vt:lpstr>
      <vt:lpstr>GL Template Format,  Service Tabs</vt:lpstr>
      <vt:lpstr>GL Template Overview, Dropdown Menu Cost Items</vt:lpstr>
      <vt:lpstr>GL Template Overview, Notes on Reporting</vt:lpstr>
      <vt:lpstr>Online GL Portal</vt:lpstr>
      <vt:lpstr>Portal Demo</vt:lpstr>
      <vt:lpstr>Resources</vt:lpstr>
      <vt:lpstr>Resources, Workbook</vt:lpstr>
      <vt:lpstr>Next Steps</vt:lpstr>
      <vt:lpstr>Thank you!</vt:lpstr>
      <vt:lpstr>About Hilltop</vt:lpstr>
      <vt:lpstr>Contact</vt:lpstr>
    </vt:vector>
  </TitlesOfParts>
  <Company>UMBC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Medicaid  Programs and Policy: Background and Current Issues</dc:title>
  <dc:creator>Thomas Gower</dc:creator>
  <cp:lastModifiedBy>Erik Wikane</cp:lastModifiedBy>
  <cp:revision>487</cp:revision>
  <cp:lastPrinted>2019-04-24T16:36:37Z</cp:lastPrinted>
  <dcterms:created xsi:type="dcterms:W3CDTF">2020-03-02T19:13:10Z</dcterms:created>
  <dcterms:modified xsi:type="dcterms:W3CDTF">2026-08-18T21:09:47Z</dcterms:modified>
</cp:coreProperties>
</file>